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75" r:id="rId3"/>
    <p:sldId id="260" r:id="rId4"/>
    <p:sldId id="283" r:id="rId5"/>
    <p:sldId id="261" r:id="rId6"/>
    <p:sldId id="284" r:id="rId7"/>
    <p:sldId id="277" r:id="rId8"/>
    <p:sldId id="276" r:id="rId9"/>
    <p:sldId id="285" r:id="rId10"/>
    <p:sldId id="286" r:id="rId11"/>
    <p:sldId id="287" r:id="rId12"/>
    <p:sldId id="288" r:id="rId13"/>
    <p:sldId id="273" r:id="rId14"/>
    <p:sldId id="267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603"/>
  </p:normalViewPr>
  <p:slideViewPr>
    <p:cSldViewPr snapToGrid="0" snapToObjects="1" showGuides="1">
      <p:cViewPr varScale="1">
        <p:scale>
          <a:sx n="108" d="100"/>
          <a:sy n="108" d="100"/>
        </p:scale>
        <p:origin x="1668" y="96"/>
      </p:cViewPr>
      <p:guideLst>
        <p:guide orient="horz" pos="1071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042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6893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78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33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00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50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5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8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18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05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3" y="30326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Функции.</a:t>
            </a:r>
            <a:endParaRPr lang="en-GB"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5446" y="1255652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-GB" sz="4400" dirty="0" err="1">
                <a:latin typeface="Roboto"/>
                <a:ea typeface="Roboto"/>
                <a:cs typeface="Roboto"/>
                <a:sym typeface="Roboto"/>
              </a:rPr>
              <a:t>Callback</a:t>
            </a:r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25044" y="2060527"/>
            <a:ext cx="7562239" cy="17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013" indent="1588"/>
            <a:r>
              <a:rPr lang="ru-RU" dirty="0"/>
              <a:t>Функция, которая передается как аргумент, называется </a:t>
            </a:r>
            <a:r>
              <a:rPr lang="ru-RU" b="1" i="1" dirty="0" err="1"/>
              <a:t>callback</a:t>
            </a:r>
            <a:r>
              <a:rPr lang="ru-RU" b="1" i="1" dirty="0"/>
              <a:t>-функцией.</a:t>
            </a:r>
          </a:p>
          <a:p>
            <a:pPr marL="227013" indent="1588"/>
            <a:r>
              <a:rPr lang="ru-RU" b="1" dirty="0" err="1"/>
              <a:t>Сallback</a:t>
            </a:r>
            <a:r>
              <a:rPr lang="ru-RU" b="1" dirty="0"/>
              <a:t> </a:t>
            </a:r>
            <a:r>
              <a:rPr lang="ru-RU" dirty="0"/>
              <a:t>(функция обратного вызова) – это функция, которая должна быть выполнена после того, как другая функция завершила выполнение.</a:t>
            </a:r>
            <a:endParaRPr b="1" dirty="0"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50A78A99-B20C-FA4E-A8A7-624FB2101F89}"/>
              </a:ext>
            </a:extLst>
          </p:cNvPr>
          <p:cNvSpPr/>
          <p:nvPr/>
        </p:nvSpPr>
        <p:spPr>
          <a:xfrm>
            <a:off x="395446" y="2381807"/>
            <a:ext cx="365700" cy="365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212426"/>
            <a:ext cx="365700" cy="3657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0610B9-ADA9-A14E-93FD-774C9D083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00" y="3934051"/>
            <a:ext cx="7262683" cy="27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175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Рекурсия</a:t>
            </a: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895794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984277" y="4750525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3A615-5765-A645-B614-6740340D1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72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Рекурсия</a:t>
            </a: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895794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984277" y="4750525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70">
            <a:extLst>
              <a:ext uri="{FF2B5EF4-FFF2-40B4-BE49-F238E27FC236}">
                <a16:creationId xmlns:a16="http://schemas.microsoft.com/office/drawing/2014/main" id="{582D5235-DACB-A247-B6F2-8F61BF2C0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7" y="2179966"/>
            <a:ext cx="7946571" cy="64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Под </a:t>
            </a:r>
            <a:r>
              <a:rPr lang="ru-RU" sz="1800" b="1" dirty="0">
                <a:latin typeface="Roboto"/>
                <a:ea typeface="Roboto"/>
              </a:rPr>
              <a:t>рекурсией</a:t>
            </a:r>
            <a:r>
              <a:rPr lang="ru-RU" sz="1800" dirty="0">
                <a:latin typeface="Roboto"/>
                <a:ea typeface="Roboto"/>
              </a:rPr>
              <a:t> понимают вызов функции из неё самой.</a:t>
            </a: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endParaRPr lang="en-GB" sz="1800" dirty="0">
              <a:latin typeface="Roboto"/>
              <a:ea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F41E85-EAEC-BA49-8D96-FB7985568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260586"/>
            <a:ext cx="6372164" cy="2295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29BE0-9E3F-484A-A88B-B39B3A14F55E}"/>
              </a:ext>
            </a:extLst>
          </p:cNvPr>
          <p:cNvSpPr txBox="1"/>
          <p:nvPr/>
        </p:nvSpPr>
        <p:spPr>
          <a:xfrm>
            <a:off x="1036320" y="2822906"/>
            <a:ext cx="2462784" cy="1169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b="1" dirty="0">
                <a:solidFill>
                  <a:srgbClr val="7030A0"/>
                </a:solidFill>
              </a:rPr>
              <a:t>function</a:t>
            </a:r>
            <a:r>
              <a:rPr lang="en-GB" dirty="0"/>
              <a:t> f(n) {</a:t>
            </a:r>
          </a:p>
          <a:p>
            <a:pPr fontAlgn="base"/>
            <a:r>
              <a:rPr lang="en-GB" dirty="0"/>
              <a:t>  </a:t>
            </a:r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GB"/>
              <a:t> </a:t>
            </a:r>
            <a:r>
              <a:rPr lang="en-GB" dirty="0"/>
              <a:t>(n === </a:t>
            </a:r>
            <a:r>
              <a:rPr lang="en-GB" dirty="0">
                <a:solidFill>
                  <a:srgbClr val="FFC000"/>
                </a:solidFill>
              </a:rPr>
              <a:t>1</a:t>
            </a:r>
            <a:r>
              <a:rPr lang="en-GB" dirty="0"/>
              <a:t>) </a:t>
            </a:r>
            <a:r>
              <a:rPr lang="en-GB" b="1" dirty="0">
                <a:solidFill>
                  <a:srgbClr val="7030A0"/>
                </a:solidFill>
              </a:rPr>
              <a:t>return</a:t>
            </a:r>
            <a:r>
              <a:rPr lang="en-GB" dirty="0"/>
              <a:t> </a:t>
            </a:r>
            <a:r>
              <a:rPr lang="en-GB" dirty="0">
                <a:solidFill>
                  <a:srgbClr val="FFC000"/>
                </a:solidFill>
              </a:rPr>
              <a:t>1</a:t>
            </a:r>
            <a:r>
              <a:rPr lang="en-GB" dirty="0"/>
              <a:t>;</a:t>
            </a:r>
          </a:p>
          <a:p>
            <a:pPr fontAlgn="base"/>
            <a:r>
              <a:rPr lang="en-GB" dirty="0"/>
              <a:t>  </a:t>
            </a:r>
            <a:r>
              <a:rPr lang="en-GB" b="1" dirty="0">
                <a:solidFill>
                  <a:srgbClr val="7030A0"/>
                </a:solidFill>
              </a:rPr>
              <a:t>return</a:t>
            </a:r>
            <a:r>
              <a:rPr lang="en-GB" dirty="0"/>
              <a:t> n * f(n - </a:t>
            </a:r>
            <a:r>
              <a:rPr lang="en-GB" dirty="0">
                <a:solidFill>
                  <a:srgbClr val="FFC000"/>
                </a:solidFill>
              </a:rPr>
              <a:t>1</a:t>
            </a:r>
            <a:r>
              <a:rPr lang="en-GB" dirty="0"/>
              <a:t>);</a:t>
            </a:r>
          </a:p>
          <a:p>
            <a:pPr fontAlgn="base"/>
            <a:r>
              <a:rPr lang="en-GB" dirty="0"/>
              <a:t>}</a:t>
            </a:r>
          </a:p>
          <a:p>
            <a:pPr fontAlgn="base"/>
            <a:r>
              <a:rPr lang="en-GB" b="1" dirty="0">
                <a:solidFill>
                  <a:srgbClr val="0070C0"/>
                </a:solidFill>
              </a:rPr>
              <a:t>alert</a:t>
            </a:r>
            <a:r>
              <a:rPr lang="en-GB" dirty="0"/>
              <a:t>(f(</a:t>
            </a:r>
            <a:r>
              <a:rPr lang="en-GB" dirty="0">
                <a:solidFill>
                  <a:srgbClr val="FFC000"/>
                </a:solidFill>
              </a:rPr>
              <a:t>4</a:t>
            </a:r>
            <a:r>
              <a:rPr lang="en-GB" dirty="0"/>
              <a:t>));</a:t>
            </a:r>
          </a:p>
        </p:txBody>
      </p:sp>
      <p:sp>
        <p:nvSpPr>
          <p:cNvPr id="4" name="Стрелка углом 3">
            <a:extLst>
              <a:ext uri="{FF2B5EF4-FFF2-40B4-BE49-F238E27FC236}">
                <a16:creationId xmlns:a16="http://schemas.microsoft.com/office/drawing/2014/main" id="{D094F9EB-FE64-2046-A477-450B79D69390}"/>
              </a:ext>
            </a:extLst>
          </p:cNvPr>
          <p:cNvSpPr/>
          <p:nvPr/>
        </p:nvSpPr>
        <p:spPr>
          <a:xfrm rot="5400000">
            <a:off x="4235996" y="2499993"/>
            <a:ext cx="1328928" cy="2225040"/>
          </a:xfrm>
          <a:prstGeom prst="bentArrow">
            <a:avLst>
              <a:gd name="adj1" fmla="val 6651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60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324599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Практика!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31F427-A2BF-4946-B411-A6A54462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2398213"/>
            <a:ext cx="6223000" cy="3733800"/>
          </a:xfrm>
          <a:prstGeom prst="rect">
            <a:avLst/>
          </a:prstGeom>
        </p:spPr>
      </p:pic>
      <p:sp>
        <p:nvSpPr>
          <p:cNvPr id="16" name="Shape 187">
            <a:extLst>
              <a:ext uri="{FF2B5EF4-FFF2-40B4-BE49-F238E27FC236}">
                <a16:creationId xmlns:a16="http://schemas.microsoft.com/office/drawing/2014/main" id="{D7795C29-6A35-DF48-A318-B7E1BC18A6A2}"/>
              </a:ext>
            </a:extLst>
          </p:cNvPr>
          <p:cNvSpPr/>
          <p:nvPr/>
        </p:nvSpPr>
        <p:spPr>
          <a:xfrm rot="10800000" flipH="1">
            <a:off x="6000900" y="642733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4321D389-E977-0643-A1DB-2C72077F4687}"/>
              </a:ext>
            </a:extLst>
          </p:cNvPr>
          <p:cNvSpPr/>
          <p:nvPr/>
        </p:nvSpPr>
        <p:spPr>
          <a:xfrm rot="10800000" flipH="1">
            <a:off x="2933850" y="6427335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98178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970588" y="3212976"/>
            <a:ext cx="2921892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House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”, ул. Машиностроительная, 41 (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ru-RU"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+38 044  590  08 38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</a:t>
            </a:r>
            <a:r>
              <a:rPr lang="en-US" sz="15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Shape 294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5297">
            <a:off x="3722946" y="4466101"/>
            <a:ext cx="8113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 rot="822756">
            <a:off x="2340983" y="2023066"/>
            <a:ext cx="940301" cy="25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м.Шулявка</a:t>
            </a:r>
            <a:endParaRPr sz="1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2781200" y="2279500"/>
            <a:ext cx="1023000" cy="253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1" name="Shape 301"/>
          <p:cNvCxnSpPr/>
          <p:nvPr/>
        </p:nvCxnSpPr>
        <p:spPr>
          <a:xfrm flipH="1">
            <a:off x="3759100" y="2529125"/>
            <a:ext cx="41400" cy="17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/>
          <p:nvPr/>
        </p:nvCxnSpPr>
        <p:spPr>
          <a:xfrm flipH="1">
            <a:off x="3269500" y="2701525"/>
            <a:ext cx="489300" cy="5154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 flipH="1">
            <a:off x="3027650" y="3214100"/>
            <a:ext cx="243600" cy="9168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3024200" y="4130275"/>
            <a:ext cx="1182300" cy="2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5" name="Shape 305"/>
          <p:cNvCxnSpPr>
            <a:endCxn id="297" idx="0"/>
          </p:cNvCxnSpPr>
          <p:nvPr/>
        </p:nvCxnSpPr>
        <p:spPr>
          <a:xfrm flipH="1">
            <a:off x="4155875" y="4430467"/>
            <a:ext cx="27900" cy="39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115A-568B-C349-A86D-D19C92BE4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3" r="43135"/>
          <a:stretch/>
        </p:blipFill>
        <p:spPr>
          <a:xfrm>
            <a:off x="-15219" y="0"/>
            <a:ext cx="5451313" cy="6858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9E88D03-5724-4C4B-B72C-1DB2238A59C8}"/>
              </a:ext>
            </a:extLst>
          </p:cNvPr>
          <p:cNvCxnSpPr>
            <a:cxnSpLocks/>
          </p:cNvCxnSpPr>
          <p:nvPr/>
        </p:nvCxnSpPr>
        <p:spPr>
          <a:xfrm>
            <a:off x="2821173" y="949569"/>
            <a:ext cx="203027" cy="140677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8559828-FD1C-4E44-9C76-00B552D10D9A}"/>
              </a:ext>
            </a:extLst>
          </p:cNvPr>
          <p:cNvCxnSpPr>
            <a:cxnSpLocks/>
          </p:cNvCxnSpPr>
          <p:nvPr/>
        </p:nvCxnSpPr>
        <p:spPr>
          <a:xfrm flipH="1">
            <a:off x="1678173" y="2190340"/>
            <a:ext cx="31947" cy="2436833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уга 8">
            <a:extLst>
              <a:ext uri="{FF2B5EF4-FFF2-40B4-BE49-F238E27FC236}">
                <a16:creationId xmlns:a16="http://schemas.microsoft.com/office/drawing/2014/main" id="{0BEBDA35-F7F2-AF46-B319-FA29CAC362F3}"/>
              </a:ext>
            </a:extLst>
          </p:cNvPr>
          <p:cNvSpPr/>
          <p:nvPr/>
        </p:nvSpPr>
        <p:spPr>
          <a:xfrm rot="18630007">
            <a:off x="551156" y="1837132"/>
            <a:ext cx="3250992" cy="890627"/>
          </a:xfrm>
          <a:prstGeom prst="arc">
            <a:avLst>
              <a:gd name="adj1" fmla="val 15308374"/>
              <a:gd name="adj2" fmla="val 21234376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AF4FEC1A-B713-BC47-97A7-8FBFEBC85F7D}"/>
              </a:ext>
            </a:extLst>
          </p:cNvPr>
          <p:cNvSpPr/>
          <p:nvPr/>
        </p:nvSpPr>
        <p:spPr>
          <a:xfrm rot="14521970">
            <a:off x="1210093" y="4789712"/>
            <a:ext cx="2268399" cy="890627"/>
          </a:xfrm>
          <a:prstGeom prst="arc">
            <a:avLst>
              <a:gd name="adj1" fmla="val 15308374"/>
              <a:gd name="adj2" fmla="val 20529580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C73D372-5A2A-4E40-AF63-06CCABDFB54D}"/>
              </a:ext>
            </a:extLst>
          </p:cNvPr>
          <p:cNvCxnSpPr>
            <a:cxnSpLocks/>
          </p:cNvCxnSpPr>
          <p:nvPr/>
        </p:nvCxnSpPr>
        <p:spPr>
          <a:xfrm flipH="1" flipV="1">
            <a:off x="2212775" y="5596648"/>
            <a:ext cx="1065314" cy="263654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7DA00E0-27FB-C142-ADAD-F23E36A888F6}"/>
              </a:ext>
            </a:extLst>
          </p:cNvPr>
          <p:cNvCxnSpPr>
            <a:cxnSpLocks/>
          </p:cNvCxnSpPr>
          <p:nvPr/>
        </p:nvCxnSpPr>
        <p:spPr>
          <a:xfrm flipH="1">
            <a:off x="1961159" y="5596648"/>
            <a:ext cx="198667" cy="38525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267413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Функции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5688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17960-EFA1-364F-83F1-09EBF0BDB87F}"/>
              </a:ext>
            </a:extLst>
          </p:cNvPr>
          <p:cNvSpPr txBox="1"/>
          <p:nvPr/>
        </p:nvSpPr>
        <p:spPr>
          <a:xfrm>
            <a:off x="1562662" y="2934575"/>
            <a:ext cx="7253025" cy="2585323"/>
          </a:xfrm>
          <a:prstGeom prst="rect">
            <a:avLst/>
          </a:prstGeom>
          <a:solidFill>
            <a:schemeClr val="lt1"/>
          </a:solidFill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Функция</a:t>
            </a:r>
            <a:r>
              <a:rPr lang="ru-RU" sz="1800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 — это именованный блок кода, который определяется единожды и может вызываться многократно. </a:t>
            </a:r>
          </a:p>
          <a:p>
            <a:endParaRPr lang="ru-RU" sz="1800" dirty="0">
              <a:solidFill>
                <a:schemeClr val="bg1"/>
              </a:solidFill>
              <a:latin typeface="Roboto"/>
              <a:ea typeface="Roboto"/>
              <a:sym typeface="Calibri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Функция</a:t>
            </a:r>
            <a:r>
              <a:rPr lang="ru-RU" sz="1800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 может иметь </a:t>
            </a:r>
            <a:r>
              <a:rPr lang="ru-RU" sz="1800" b="1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параметры</a:t>
            </a:r>
            <a:r>
              <a:rPr lang="ru-RU" sz="1800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, или </a:t>
            </a:r>
            <a:r>
              <a:rPr lang="ru-RU" sz="1800" b="1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аргументы</a:t>
            </a:r>
            <a:r>
              <a:rPr lang="ru-RU" sz="1800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, значения которых определяется при её вызове. </a:t>
            </a:r>
          </a:p>
          <a:p>
            <a:endParaRPr lang="ru-RU" sz="1800" dirty="0">
              <a:solidFill>
                <a:schemeClr val="bg1"/>
              </a:solidFill>
              <a:latin typeface="Roboto"/>
              <a:ea typeface="Roboto"/>
              <a:sym typeface="Calibri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Параметры</a:t>
            </a:r>
            <a:r>
              <a:rPr lang="ru-RU" sz="1800" dirty="0">
                <a:solidFill>
                  <a:schemeClr val="bg1"/>
                </a:solidFill>
                <a:latin typeface="Roboto"/>
                <a:ea typeface="Roboto"/>
                <a:sym typeface="Calibri"/>
              </a:rPr>
              <a:t> могут использоваться внутри функции для осуществления каких-либо действий или вычисления возвращаемого значения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796A5-56CA-F043-8ED5-234E2CD7A5DD}"/>
              </a:ext>
            </a:extLst>
          </p:cNvPr>
          <p:cNvSpPr txBox="1"/>
          <p:nvPr/>
        </p:nvSpPr>
        <p:spPr>
          <a:xfrm>
            <a:off x="1224599" y="2553743"/>
            <a:ext cx="7253025" cy="2585323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Функция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 — это именованный блок кода, который определяется единожды и может вызываться многократно. </a:t>
            </a:r>
          </a:p>
          <a:p>
            <a:endParaRPr lang="ru-RU" sz="1800" dirty="0">
              <a:solidFill>
                <a:schemeClr val="dk1"/>
              </a:solidFill>
              <a:latin typeface="Roboto"/>
              <a:ea typeface="Roboto"/>
              <a:sym typeface="Calibri"/>
            </a:endParaRPr>
          </a:p>
          <a:p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Функция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 может иметь </a:t>
            </a:r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параметры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, или </a:t>
            </a:r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аргументы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, значения которых определяется при её вызове. </a:t>
            </a:r>
          </a:p>
          <a:p>
            <a:endParaRPr lang="ru-RU" sz="1800" dirty="0">
              <a:solidFill>
                <a:schemeClr val="dk1"/>
              </a:solidFill>
              <a:latin typeface="Roboto"/>
              <a:ea typeface="Roboto"/>
              <a:sym typeface="Calibri"/>
            </a:endParaRPr>
          </a:p>
          <a:p>
            <a:r>
              <a:rPr lang="ru-RU" sz="1800" b="1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Параметры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sym typeface="Calibri"/>
              </a:rPr>
              <a:t> могут использоваться внутри функции для осуществления каких-либо действий или вычисления возвращаемого значения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27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Объявление и вызов функций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272257"/>
            <a:ext cx="7946571" cy="8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Объявить функцию можно при помощи ключевого слова </a:t>
            </a:r>
            <a:r>
              <a:rPr lang="ru-RU" sz="1800" b="1" i="1" dirty="0">
                <a:solidFill>
                  <a:srgbClr val="7030A0"/>
                </a:solidFill>
                <a:latin typeface="Roboto"/>
                <a:ea typeface="Roboto"/>
              </a:rPr>
              <a:t>function</a:t>
            </a:r>
            <a:r>
              <a:rPr lang="ru-RU" sz="1800" dirty="0">
                <a:latin typeface="Roboto"/>
                <a:ea typeface="Roboto"/>
              </a:rPr>
              <a:t>, за которым следует имя функции и список её аргументов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738679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890033" y="4599931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911DF-0276-1F49-9E05-E57003C25608}"/>
              </a:ext>
            </a:extLst>
          </p:cNvPr>
          <p:cNvSpPr txBox="1"/>
          <p:nvPr/>
        </p:nvSpPr>
        <p:spPr>
          <a:xfrm>
            <a:off x="1038996" y="3151545"/>
            <a:ext cx="4126831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  <a:sym typeface="Calibri"/>
              </a:rPr>
              <a:t>function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 funcName(</a:t>
            </a:r>
            <a:r>
              <a:rPr lang="en" dirty="0">
                <a:solidFill>
                  <a:srgbClr val="00B050"/>
                </a:solidFill>
                <a:latin typeface="Roboto"/>
                <a:ea typeface="Roboto"/>
                <a:cs typeface="Calibri"/>
                <a:sym typeface="Calibri"/>
              </a:rPr>
              <a:t>arg1, arg2,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Calibri"/>
              </a:rPr>
              <a:t>/* ... */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 </a:t>
            </a:r>
            <a:r>
              <a:rPr lang="en" dirty="0">
                <a:solidFill>
                  <a:srgbClr val="00B050"/>
                </a:solidFill>
                <a:latin typeface="Roboto"/>
                <a:ea typeface="Roboto"/>
                <a:cs typeface="Calibri"/>
                <a:sym typeface="Calibri"/>
              </a:rPr>
              <a:t>argN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) {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  <a:sym typeface="Calibri"/>
            </a:endParaRP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Calibri"/>
              </a:rPr>
              <a:t>//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Calibri"/>
              </a:rPr>
              <a:t>делаем что-то</a:t>
            </a: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  <a:sym typeface="Calibri"/>
              </a:rPr>
              <a:t>}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  <a:sym typeface="Calibri"/>
            </a:endParaRPr>
          </a:p>
        </p:txBody>
      </p:sp>
      <p:sp>
        <p:nvSpPr>
          <p:cNvPr id="11" name="Shape 170">
            <a:extLst>
              <a:ext uri="{FF2B5EF4-FFF2-40B4-BE49-F238E27FC236}">
                <a16:creationId xmlns:a16="http://schemas.microsoft.com/office/drawing/2014/main" id="{32779147-0938-DC42-950E-5D9FD341DA1B}"/>
              </a:ext>
            </a:extLst>
          </p:cNvPr>
          <p:cNvSpPr txBox="1">
            <a:spLocks/>
          </p:cNvSpPr>
          <p:nvPr/>
        </p:nvSpPr>
        <p:spPr>
          <a:xfrm>
            <a:off x="457198" y="3890210"/>
            <a:ext cx="7946571" cy="107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Любая</a:t>
            </a:r>
            <a:r>
              <a:rPr lang="ru-RU" dirty="0"/>
              <a:t> </a:t>
            </a:r>
            <a:r>
              <a:rPr lang="ru-RU" sz="1800" dirty="0">
                <a:latin typeface="Roboto"/>
                <a:ea typeface="Roboto"/>
              </a:rPr>
              <a:t>ветка кода функции может содержать инструкцию </a:t>
            </a:r>
            <a:r>
              <a:rPr lang="ru-RU" sz="1800" b="1" i="1" dirty="0">
                <a:solidFill>
                  <a:srgbClr val="7030A0"/>
                </a:solidFill>
                <a:latin typeface="Roboto"/>
                <a:ea typeface="Roboto"/>
              </a:rPr>
              <a:t>return</a:t>
            </a:r>
            <a:r>
              <a:rPr lang="ru-RU" sz="1800" dirty="0">
                <a:latin typeface="Roboto"/>
                <a:ea typeface="Roboto"/>
              </a:rPr>
              <a:t>, которая прекращает выполнение функции. Указанное после этой инструкции значение возвращается функцией.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1038995" y="5108112"/>
            <a:ext cx="4126831" cy="1169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function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sum(a, b) { 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     </a:t>
            </a:r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return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a + b; 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}  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console.</a:t>
            </a:r>
            <a:r>
              <a:rPr lang="en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log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(sum(1, 2));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 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</a:rPr>
              <a:t>// 3</a:t>
            </a:r>
            <a:endParaRPr lang="ru-RU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ABF57-7D53-234B-B5D0-A48B8D701893}"/>
              </a:ext>
            </a:extLst>
          </p:cNvPr>
          <p:cNvSpPr txBox="1"/>
          <p:nvPr/>
        </p:nvSpPr>
        <p:spPr>
          <a:xfrm>
            <a:off x="5605274" y="3290390"/>
            <a:ext cx="308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Declaration</a:t>
            </a:r>
            <a:endParaRPr lang="ru-RU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Объявление и вызов функций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272257"/>
            <a:ext cx="7946571" cy="8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Функцию можно определить при помощи литерала. Функциональный литерал определяет неименованную, анонимную функцию. </a:t>
            </a:r>
          </a:p>
          <a:p>
            <a:pPr marL="50800" indent="0">
              <a:spcBef>
                <a:spcPts val="360"/>
              </a:spcBef>
              <a:buClr>
                <a:srgbClr val="C00000"/>
              </a:buClr>
              <a:buSzPct val="138000"/>
              <a:buNone/>
            </a:pPr>
            <a:r>
              <a:rPr lang="ru-RU" sz="1800" dirty="0">
                <a:latin typeface="Roboto"/>
                <a:ea typeface="Roboto"/>
              </a:rPr>
              <a:t>        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895794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984277" y="4750525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70">
            <a:extLst>
              <a:ext uri="{FF2B5EF4-FFF2-40B4-BE49-F238E27FC236}">
                <a16:creationId xmlns:a16="http://schemas.microsoft.com/office/drawing/2014/main" id="{32779147-0938-DC42-950E-5D9FD341DA1B}"/>
              </a:ext>
            </a:extLst>
          </p:cNvPr>
          <p:cNvSpPr txBox="1">
            <a:spLocks/>
          </p:cNvSpPr>
          <p:nvPr/>
        </p:nvSpPr>
        <p:spPr>
          <a:xfrm>
            <a:off x="443080" y="4720689"/>
            <a:ext cx="7946571" cy="8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Будучи единожды определённой, функция может вызваться сколь угодно много раз с различными параметрами.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1002900" y="3397757"/>
            <a:ext cx="4126831" cy="1169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var</a:t>
            </a:r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 </a:t>
            </a: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Calibri"/>
              </a:rPr>
              <a:t>sum = </a:t>
            </a:r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function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(a, b) { 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     </a:t>
            </a:r>
            <a:r>
              <a:rPr lang="en" b="1" dirty="0">
                <a:solidFill>
                  <a:srgbClr val="7030A0"/>
                </a:solidFill>
                <a:latin typeface="Roboto"/>
                <a:ea typeface="Roboto"/>
                <a:cs typeface="Calibri"/>
              </a:rPr>
              <a:t>return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a + b; 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}  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endParaRPr lang="ru-RU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console.</a:t>
            </a:r>
            <a:r>
              <a:rPr lang="en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log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(sum(</a:t>
            </a:r>
            <a:r>
              <a:rPr lang="en" dirty="0">
                <a:solidFill>
                  <a:srgbClr val="FFC000"/>
                </a:solidFill>
                <a:latin typeface="Roboto"/>
                <a:ea typeface="Roboto"/>
                <a:cs typeface="Calibri"/>
              </a:rPr>
              <a:t>1, 2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));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  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</a:rPr>
              <a:t>// 3</a:t>
            </a:r>
            <a:endParaRPr lang="ru-RU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6EE8-E009-CA4A-A584-6CB611025355}"/>
              </a:ext>
            </a:extLst>
          </p:cNvPr>
          <p:cNvSpPr txBox="1"/>
          <p:nvPr/>
        </p:nvSpPr>
        <p:spPr>
          <a:xfrm>
            <a:off x="5666874" y="372002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Expression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8D57F-922D-4346-AFBB-2DB8E3E3D2E2}"/>
              </a:ext>
            </a:extLst>
          </p:cNvPr>
          <p:cNvSpPr txBox="1"/>
          <p:nvPr/>
        </p:nvSpPr>
        <p:spPr>
          <a:xfrm>
            <a:off x="1033830" y="5612527"/>
            <a:ext cx="4126831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console.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log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(sum(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  <a:cs typeface="Calibri"/>
              </a:rPr>
              <a:t>2, 3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));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</a:rPr>
              <a:t>// 5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</a:endParaRPr>
          </a:p>
          <a:p>
            <a:pPr fontAlgn="t"/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console.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log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(sum(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  <a:cs typeface="Calibri"/>
              </a:rPr>
              <a:t>3, 3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));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</a:rPr>
              <a:t>// 6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</a:endParaRPr>
          </a:p>
          <a:p>
            <a:pPr fontAlgn="t"/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console.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  <a:cs typeface="Calibri"/>
              </a:rPr>
              <a:t>log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(sum(</a:t>
            </a:r>
            <a:r>
              <a:rPr lang="en-GB" dirty="0">
                <a:solidFill>
                  <a:srgbClr val="FFC000"/>
                </a:solidFill>
                <a:latin typeface="Roboto"/>
                <a:ea typeface="Roboto"/>
                <a:cs typeface="Calibri"/>
              </a:rPr>
              <a:t>3, 7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));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 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/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2012887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4950" y="13106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324936"/>
            <a:ext cx="3527341" cy="60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dirty="0">
                <a:latin typeface="Roboto"/>
                <a:ea typeface="Roboto"/>
              </a:rPr>
              <a:t>Function Declaration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16478" y="2249987"/>
            <a:ext cx="3069987" cy="416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2075" lvl="0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Создаются интерпретатором до выполнения кода</a:t>
            </a:r>
          </a:p>
          <a:p>
            <a:endParaRPr lang="ru-RU" dirty="0">
              <a:latin typeface="Roboto"/>
              <a:ea typeface="Roboto"/>
            </a:endParaRP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Нельзя использовать условное объявление</a:t>
            </a:r>
            <a:endParaRPr lang="en-GB" dirty="0">
              <a:latin typeface="Roboto"/>
              <a:ea typeface="Roboto"/>
            </a:endParaRP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en-GB" dirty="0">
              <a:latin typeface="Roboto"/>
              <a:ea typeface="Roboto"/>
            </a:endParaRPr>
          </a:p>
          <a:p>
            <a:pPr marL="92075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Можно вызвать в месте создания</a:t>
            </a: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en-GB" dirty="0">
              <a:latin typeface="Roboto"/>
              <a:ea typeface="Roboto"/>
            </a:endParaRP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ru-RU" dirty="0">
              <a:latin typeface="Roboto"/>
              <a:ea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1702C5F-E748-A243-AF12-C2B1D613CB5C}"/>
              </a:ext>
            </a:extLst>
          </p:cNvPr>
          <p:cNvGrpSpPr/>
          <p:nvPr/>
        </p:nvGrpSpPr>
        <p:grpSpPr>
          <a:xfrm>
            <a:off x="475966" y="4081705"/>
            <a:ext cx="406117" cy="402308"/>
            <a:chOff x="475269" y="2522074"/>
            <a:chExt cx="406117" cy="402308"/>
          </a:xfrm>
        </p:grpSpPr>
        <p:sp>
          <p:nvSpPr>
            <p:cNvPr id="40" name="Shape 188">
              <a:extLst>
                <a:ext uri="{FF2B5EF4-FFF2-40B4-BE49-F238E27FC236}">
                  <a16:creationId xmlns:a16="http://schemas.microsoft.com/office/drawing/2014/main" id="{DB32A8F3-262E-4F49-B958-CD57A2ED5543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1" name="Shape 187">
              <a:extLst>
                <a:ext uri="{FF2B5EF4-FFF2-40B4-BE49-F238E27FC236}">
                  <a16:creationId xmlns:a16="http://schemas.microsoft.com/office/drawing/2014/main" id="{EA4155F6-1E16-624C-BAEB-2706E80EC597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0B0BA5-87B5-F145-A56A-C355CDB1FB9E}"/>
              </a:ext>
            </a:extLst>
          </p:cNvPr>
          <p:cNvGrpSpPr/>
          <p:nvPr/>
        </p:nvGrpSpPr>
        <p:grpSpPr>
          <a:xfrm>
            <a:off x="530254" y="3044543"/>
            <a:ext cx="406117" cy="402308"/>
            <a:chOff x="475269" y="2522074"/>
            <a:chExt cx="406117" cy="402308"/>
          </a:xfrm>
        </p:grpSpPr>
        <p:sp>
          <p:nvSpPr>
            <p:cNvPr id="49" name="Shape 188">
              <a:extLst>
                <a:ext uri="{FF2B5EF4-FFF2-40B4-BE49-F238E27FC236}">
                  <a16:creationId xmlns:a16="http://schemas.microsoft.com/office/drawing/2014/main" id="{A57AECD2-B057-7F47-968B-DE369D04DDE6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50" name="Shape 187">
              <a:extLst>
                <a:ext uri="{FF2B5EF4-FFF2-40B4-BE49-F238E27FC236}">
                  <a16:creationId xmlns:a16="http://schemas.microsoft.com/office/drawing/2014/main" id="{5CB5C9F1-1159-FE46-9996-2236E9DDAB82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hape 183">
            <a:extLst>
              <a:ext uri="{FF2B5EF4-FFF2-40B4-BE49-F238E27FC236}">
                <a16:creationId xmlns:a16="http://schemas.microsoft.com/office/drawing/2014/main" id="{0F8B9F0F-EF7B-AF48-A88D-A4FE3DCC0D7C}"/>
              </a:ext>
            </a:extLst>
          </p:cNvPr>
          <p:cNvSpPr txBox="1">
            <a:spLocks/>
          </p:cNvSpPr>
          <p:nvPr/>
        </p:nvSpPr>
        <p:spPr>
          <a:xfrm>
            <a:off x="5272694" y="1309425"/>
            <a:ext cx="3527342" cy="60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z="2800" dirty="0">
                <a:latin typeface="Roboto"/>
                <a:ea typeface="Roboto"/>
              </a:rPr>
              <a:t>Function Expression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B80F15-1A2F-A64C-9A18-6EDE63A32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68" y="3223633"/>
            <a:ext cx="1991626" cy="1702717"/>
          </a:xfrm>
          <a:prstGeom prst="rect">
            <a:avLst/>
          </a:prstGeom>
        </p:spPr>
      </p:pic>
      <p:sp>
        <p:nvSpPr>
          <p:cNvPr id="28" name="Shape 184">
            <a:extLst>
              <a:ext uri="{FF2B5EF4-FFF2-40B4-BE49-F238E27FC236}">
                <a16:creationId xmlns:a16="http://schemas.microsoft.com/office/drawing/2014/main" id="{0A38A5F8-133D-7D45-9C73-BA7B4369794D}"/>
              </a:ext>
            </a:extLst>
          </p:cNvPr>
          <p:cNvSpPr txBox="1">
            <a:spLocks/>
          </p:cNvSpPr>
          <p:nvPr/>
        </p:nvSpPr>
        <p:spPr>
          <a:xfrm>
            <a:off x="5422314" y="2246571"/>
            <a:ext cx="3069987" cy="329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2075" lvl="0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Создаются в момент, когда до них доходит выполнение</a:t>
            </a: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ru-RU" dirty="0">
              <a:latin typeface="Roboto"/>
              <a:ea typeface="Roboto"/>
            </a:endParaRPr>
          </a:p>
          <a:p>
            <a:pPr marL="92075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Можно использовать условное объявление</a:t>
            </a:r>
            <a:endParaRPr lang="en-US" dirty="0">
              <a:latin typeface="Roboto"/>
              <a:ea typeface="Roboto"/>
            </a:endParaRP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ru-RU" dirty="0">
              <a:latin typeface="Roboto"/>
              <a:ea typeface="Roboto"/>
            </a:endParaRPr>
          </a:p>
          <a:p>
            <a:pPr marL="92075" indent="0">
              <a:spcBef>
                <a:spcPts val="500"/>
              </a:spcBef>
              <a:buClrTx/>
              <a:buSzTx/>
              <a:defRPr/>
            </a:pPr>
            <a:r>
              <a:rPr lang="ru-RU" dirty="0">
                <a:latin typeface="Roboto"/>
                <a:ea typeface="Roboto"/>
              </a:rPr>
              <a:t>Можно вызвать в месте создания</a:t>
            </a:r>
          </a:p>
          <a:p>
            <a:pPr marL="92075" lvl="0" indent="0">
              <a:spcBef>
                <a:spcPts val="500"/>
              </a:spcBef>
              <a:buClrTx/>
              <a:buSzTx/>
              <a:defRPr/>
            </a:pPr>
            <a:endParaRPr lang="ru-RU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AE6C16A-A57C-A248-80A1-1AC5D6770840}"/>
              </a:ext>
            </a:extLst>
          </p:cNvPr>
          <p:cNvGrpSpPr/>
          <p:nvPr/>
        </p:nvGrpSpPr>
        <p:grpSpPr>
          <a:xfrm>
            <a:off x="497670" y="5148368"/>
            <a:ext cx="406117" cy="402308"/>
            <a:chOff x="475269" y="2522074"/>
            <a:chExt cx="406117" cy="402308"/>
          </a:xfrm>
        </p:grpSpPr>
        <p:sp>
          <p:nvSpPr>
            <p:cNvPr id="30" name="Shape 188">
              <a:extLst>
                <a:ext uri="{FF2B5EF4-FFF2-40B4-BE49-F238E27FC236}">
                  <a16:creationId xmlns:a16="http://schemas.microsoft.com/office/drawing/2014/main" id="{484BF40B-FFE6-2D47-92EE-6BEBD5B0BDBA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31" name="Shape 187">
              <a:extLst>
                <a:ext uri="{FF2B5EF4-FFF2-40B4-BE49-F238E27FC236}">
                  <a16:creationId xmlns:a16="http://schemas.microsoft.com/office/drawing/2014/main" id="{B0A24EF1-AC78-6340-BF87-B09B44FB39F2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A6C0B79-EB8C-4740-A912-74F16096516F}"/>
              </a:ext>
            </a:extLst>
          </p:cNvPr>
          <p:cNvGrpSpPr/>
          <p:nvPr/>
        </p:nvGrpSpPr>
        <p:grpSpPr>
          <a:xfrm>
            <a:off x="5415848" y="3047917"/>
            <a:ext cx="406117" cy="402308"/>
            <a:chOff x="475269" y="2522074"/>
            <a:chExt cx="406117" cy="402308"/>
          </a:xfrm>
        </p:grpSpPr>
        <p:sp>
          <p:nvSpPr>
            <p:cNvPr id="33" name="Shape 188">
              <a:extLst>
                <a:ext uri="{FF2B5EF4-FFF2-40B4-BE49-F238E27FC236}">
                  <a16:creationId xmlns:a16="http://schemas.microsoft.com/office/drawing/2014/main" id="{07D6F8BB-C280-C943-A68A-09FA27A4A3EB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34" name="Shape 187">
              <a:extLst>
                <a:ext uri="{FF2B5EF4-FFF2-40B4-BE49-F238E27FC236}">
                  <a16:creationId xmlns:a16="http://schemas.microsoft.com/office/drawing/2014/main" id="{56A70481-7558-8F4C-A36F-60C91A593027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12E2A0F-F762-D149-8963-057E802C995F}"/>
              </a:ext>
            </a:extLst>
          </p:cNvPr>
          <p:cNvGrpSpPr/>
          <p:nvPr/>
        </p:nvGrpSpPr>
        <p:grpSpPr>
          <a:xfrm>
            <a:off x="5428653" y="4078989"/>
            <a:ext cx="406117" cy="402308"/>
            <a:chOff x="475269" y="2522074"/>
            <a:chExt cx="406117" cy="402308"/>
          </a:xfrm>
        </p:grpSpPr>
        <p:sp>
          <p:nvSpPr>
            <p:cNvPr id="36" name="Shape 188">
              <a:extLst>
                <a:ext uri="{FF2B5EF4-FFF2-40B4-BE49-F238E27FC236}">
                  <a16:creationId xmlns:a16="http://schemas.microsoft.com/office/drawing/2014/main" id="{A3DCF6F8-500B-0E46-91D7-4A4E2B07BFDC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37" name="Shape 187">
              <a:extLst>
                <a:ext uri="{FF2B5EF4-FFF2-40B4-BE49-F238E27FC236}">
                  <a16:creationId xmlns:a16="http://schemas.microsoft.com/office/drawing/2014/main" id="{FFBD4DB0-2A57-2A4C-8651-BFA8A57DC592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FA6C8EA-0CD1-0B48-BFF7-C586997DE03D}"/>
              </a:ext>
            </a:extLst>
          </p:cNvPr>
          <p:cNvGrpSpPr/>
          <p:nvPr/>
        </p:nvGrpSpPr>
        <p:grpSpPr>
          <a:xfrm>
            <a:off x="5410928" y="5153230"/>
            <a:ext cx="406117" cy="402308"/>
            <a:chOff x="475269" y="2522074"/>
            <a:chExt cx="406117" cy="402308"/>
          </a:xfrm>
        </p:grpSpPr>
        <p:sp>
          <p:nvSpPr>
            <p:cNvPr id="42" name="Shape 188">
              <a:extLst>
                <a:ext uri="{FF2B5EF4-FFF2-40B4-BE49-F238E27FC236}">
                  <a16:creationId xmlns:a16="http://schemas.microsoft.com/office/drawing/2014/main" id="{52EAC169-4A8A-1844-BC56-447C7FA6D091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3" name="Shape 187">
              <a:extLst>
                <a:ext uri="{FF2B5EF4-FFF2-40B4-BE49-F238E27FC236}">
                  <a16:creationId xmlns:a16="http://schemas.microsoft.com/office/drawing/2014/main" id="{A5B677D0-36C9-9E44-B264-7C787E2FC1AF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Аргументы функции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608136"/>
            <a:ext cx="7946571" cy="8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Функция может вызываться с произвольным количеством аргументов вне зависимости от того, сколько их было указано при её объявлении        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895794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984277" y="4750525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1014930" y="3972645"/>
            <a:ext cx="6613090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function</a:t>
            </a:r>
            <a:r>
              <a:rPr lang="en-GB" dirty="0"/>
              <a:t> someFunc(arg1, arg2, arg3) {</a:t>
            </a:r>
            <a:endParaRPr lang="ru-RU" dirty="0"/>
          </a:p>
          <a:p>
            <a:r>
              <a:rPr lang="ru-RU" dirty="0"/>
              <a:t>              </a:t>
            </a:r>
            <a:r>
              <a:rPr lang="en-GB" dirty="0"/>
              <a:t> console.</a:t>
            </a:r>
            <a:r>
              <a:rPr lang="en-GB" dirty="0">
                <a:solidFill>
                  <a:srgbClr val="0070C0"/>
                </a:solidFill>
              </a:rPr>
              <a:t>log</a:t>
            </a:r>
            <a:r>
              <a:rPr lang="en-GB" dirty="0"/>
              <a:t>(arg1, arg2, arg3); </a:t>
            </a:r>
            <a:endParaRPr lang="ru-RU" dirty="0"/>
          </a:p>
          <a:p>
            <a:r>
              <a:rPr lang="en-GB" dirty="0"/>
              <a:t>} </a:t>
            </a:r>
            <a:endParaRPr lang="ru-RU" dirty="0"/>
          </a:p>
          <a:p>
            <a:r>
              <a:rPr lang="en-GB" dirty="0"/>
              <a:t>someFunc(</a:t>
            </a:r>
            <a:r>
              <a:rPr lang="en-GB" dirty="0">
                <a:solidFill>
                  <a:srgbClr val="00B050"/>
                </a:solidFill>
              </a:rPr>
              <a:t>'arg1', 'arg2</a:t>
            </a:r>
            <a:r>
              <a:rPr lang="en-GB" dirty="0"/>
              <a:t>’); </a:t>
            </a:r>
            <a:r>
              <a:rPr lang="ru-RU" dirty="0"/>
              <a:t>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arg1, arg2, undefined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/>
              <a:t>someFunc('</a:t>
            </a:r>
            <a:r>
              <a:rPr lang="en-GB" dirty="0">
                <a:solidFill>
                  <a:srgbClr val="00B050"/>
                </a:solidFill>
              </a:rPr>
              <a:t>arg1</a:t>
            </a:r>
            <a:r>
              <a:rPr lang="en-GB" dirty="0"/>
              <a:t>’); </a:t>
            </a:r>
            <a:r>
              <a:rPr lang="ru-RU" dirty="0"/>
              <a:t>         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arg1, undefined, undefined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/>
              <a:t>someFunc(); </a:t>
            </a:r>
            <a:r>
              <a:rPr lang="ru-RU" dirty="0"/>
              <a:t>                 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undefined, undefined, undefined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2982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14900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arguments</a:t>
            </a:r>
            <a:endParaRPr lang="ru-RU"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13399" y="2209800"/>
            <a:ext cx="7562239" cy="224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638" indent="-4763" fontAlgn="base"/>
            <a:r>
              <a:rPr lang="ru-RU" sz="1800" dirty="0">
                <a:latin typeface="Roboto"/>
                <a:ea typeface="Roboto"/>
              </a:rPr>
              <a:t>Список переданных значений аргументов содержится в псевдо массиве </a:t>
            </a:r>
            <a:r>
              <a:rPr lang="ru-RU" sz="1800" b="1" dirty="0">
                <a:latin typeface="Roboto"/>
                <a:ea typeface="Roboto"/>
              </a:rPr>
              <a:t>arguments</a:t>
            </a:r>
            <a:r>
              <a:rPr lang="ru-RU" sz="1800" dirty="0">
                <a:latin typeface="Roboto"/>
                <a:ea typeface="Roboto"/>
              </a:rPr>
              <a:t>. </a:t>
            </a:r>
          </a:p>
          <a:p>
            <a:pPr marL="274638" indent="-4763" fontAlgn="base"/>
            <a:r>
              <a:rPr lang="ru-RU" sz="1800" dirty="0">
                <a:latin typeface="Roboto"/>
                <a:ea typeface="Roboto"/>
              </a:rPr>
              <a:t>К переданным в качестве аргументов значениям можно обращаться по их номеру. </a:t>
            </a:r>
          </a:p>
          <a:p>
            <a:pPr marL="274638" indent="-4763" fontAlgn="base"/>
            <a:r>
              <a:rPr lang="ru-RU" sz="1800" dirty="0">
                <a:latin typeface="Roboto"/>
                <a:ea typeface="Roboto"/>
              </a:rPr>
              <a:t>Количество переданных аргументов можно узнать при помощи свойства </a:t>
            </a:r>
            <a:r>
              <a:rPr lang="ru-RU" sz="1800" b="1" dirty="0">
                <a:latin typeface="Roboto"/>
                <a:ea typeface="Roboto"/>
              </a:rPr>
              <a:t>length</a:t>
            </a:r>
            <a:r>
              <a:rPr lang="ru-RU" sz="1800" dirty="0">
                <a:latin typeface="Roboto"/>
                <a:ea typeface="Roboto"/>
              </a:rPr>
              <a:t>.</a:t>
            </a:r>
          </a:p>
          <a:p>
            <a:pPr marL="274638" indent="-4763"/>
            <a:endParaRPr lang="ru-RU" sz="1800" b="1" dirty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5" name="Shape 209">
            <a:extLst>
              <a:ext uri="{FF2B5EF4-FFF2-40B4-BE49-F238E27FC236}">
                <a16:creationId xmlns:a16="http://schemas.microsoft.com/office/drawing/2014/main" id="{C4B25049-20DA-E942-9E01-99C1EAE39C92}"/>
              </a:ext>
            </a:extLst>
          </p:cNvPr>
          <p:cNvSpPr/>
          <p:nvPr/>
        </p:nvSpPr>
        <p:spPr>
          <a:xfrm>
            <a:off x="522175" y="1970042"/>
            <a:ext cx="365700" cy="365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FF1E9FBA-17C5-8941-8DF4-1D51500AB5EB}"/>
              </a:ext>
            </a:extLst>
          </p:cNvPr>
          <p:cNvSpPr/>
          <p:nvPr/>
        </p:nvSpPr>
        <p:spPr>
          <a:xfrm>
            <a:off x="330950" y="2201463"/>
            <a:ext cx="365700" cy="36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17960-EFA1-364F-83F1-09EBF0BDB87F}"/>
              </a:ext>
            </a:extLst>
          </p:cNvPr>
          <p:cNvSpPr txBox="1"/>
          <p:nvPr/>
        </p:nvSpPr>
        <p:spPr>
          <a:xfrm>
            <a:off x="1079321" y="4563979"/>
            <a:ext cx="6175721" cy="1384995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GB" b="1" dirty="0">
                <a:solidFill>
                  <a:srgbClr val="7030A0"/>
                </a:solidFill>
                <a:latin typeface="inherit"/>
              </a:rPr>
              <a:t>function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 someFunc() {</a:t>
            </a:r>
            <a:endParaRPr lang="ru-RU" dirty="0">
              <a:solidFill>
                <a:schemeClr val="tx1"/>
              </a:solidFill>
              <a:latin typeface="inherit"/>
            </a:endParaRPr>
          </a:p>
          <a:p>
            <a:pPr fontAlgn="t"/>
            <a:r>
              <a:rPr lang="en-GB" dirty="0">
                <a:solidFill>
                  <a:schemeClr val="tx1"/>
                </a:solidFill>
                <a:latin typeface="inherit"/>
              </a:rPr>
              <a:t> console.</a:t>
            </a:r>
            <a:r>
              <a:rPr lang="en-GB" dirty="0">
                <a:solidFill>
                  <a:srgbClr val="0070C0"/>
                </a:solidFill>
                <a:latin typeface="inherit"/>
              </a:rPr>
              <a:t>log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(</a:t>
            </a:r>
            <a:r>
              <a:rPr lang="en-GB" dirty="0">
                <a:solidFill>
                  <a:srgbClr val="00B050"/>
                </a:solidFill>
                <a:latin typeface="inherit"/>
              </a:rPr>
              <a:t>'</a:t>
            </a:r>
            <a:r>
              <a:rPr lang="ru-RU" dirty="0">
                <a:solidFill>
                  <a:srgbClr val="00B050"/>
                </a:solidFill>
                <a:latin typeface="inherit"/>
              </a:rPr>
              <a:t>Количество аргументов функции: ' </a:t>
            </a:r>
            <a:r>
              <a:rPr lang="ru-RU" dirty="0">
                <a:solidFill>
                  <a:schemeClr val="tx1"/>
                </a:solidFill>
                <a:latin typeface="inherit"/>
              </a:rPr>
              <a:t>+ 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arguments</a:t>
            </a:r>
            <a:r>
              <a:rPr lang="en-GB" dirty="0">
                <a:solidFill>
                  <a:srgbClr val="C00000"/>
                </a:solidFill>
                <a:latin typeface="inherit"/>
              </a:rPr>
              <a:t>.length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); </a:t>
            </a:r>
            <a:endParaRPr lang="ru-RU" dirty="0">
              <a:solidFill>
                <a:schemeClr val="tx1"/>
              </a:solidFill>
              <a:latin typeface="inherit"/>
            </a:endParaRPr>
          </a:p>
          <a:p>
            <a:pPr fontAlgn="t"/>
            <a:r>
              <a:rPr lang="en-GB" dirty="0">
                <a:solidFill>
                  <a:schemeClr val="tx1"/>
                </a:solidFill>
                <a:latin typeface="inherit"/>
              </a:rPr>
              <a:t>} </a:t>
            </a:r>
            <a:endParaRPr lang="ru-RU" dirty="0">
              <a:solidFill>
                <a:schemeClr val="tx1"/>
              </a:solidFill>
              <a:latin typeface="inherit"/>
            </a:endParaRPr>
          </a:p>
          <a:p>
            <a:pPr fontAlgn="t"/>
            <a:r>
              <a:rPr lang="en-GB" dirty="0">
                <a:solidFill>
                  <a:schemeClr val="tx1"/>
                </a:solidFill>
                <a:latin typeface="inherit"/>
              </a:rPr>
              <a:t>someFunc(</a:t>
            </a:r>
            <a:r>
              <a:rPr lang="en-GB" dirty="0">
                <a:solidFill>
                  <a:srgbClr val="00B050"/>
                </a:solidFill>
                <a:latin typeface="inherit"/>
              </a:rPr>
              <a:t>'arg1', 'arg2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’); </a:t>
            </a:r>
            <a:r>
              <a:rPr lang="ru-RU" dirty="0">
                <a:solidFill>
                  <a:schemeClr val="tx1"/>
                </a:solidFill>
                <a:latin typeface="inherit"/>
              </a:rPr>
              <a:t>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// 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Количество аргументов функции: 2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 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someFunc(</a:t>
            </a:r>
            <a:r>
              <a:rPr lang="en-GB" dirty="0">
                <a:solidFill>
                  <a:srgbClr val="00B050"/>
                </a:solidFill>
                <a:latin typeface="inherit"/>
              </a:rPr>
              <a:t>'arg1’</a:t>
            </a:r>
            <a:r>
              <a:rPr lang="en-GB" dirty="0">
                <a:solidFill>
                  <a:schemeClr val="tx1"/>
                </a:solidFill>
                <a:latin typeface="inherit"/>
              </a:rPr>
              <a:t>); </a:t>
            </a:r>
            <a:r>
              <a:rPr lang="ru-RU" dirty="0">
                <a:solidFill>
                  <a:schemeClr val="tx1"/>
                </a:solidFill>
                <a:latin typeface="inherit"/>
              </a:rPr>
              <a:t>           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// 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Количество аргументов функции: 1</a:t>
            </a:r>
          </a:p>
          <a:p>
            <a:pPr fontAlgn="t"/>
            <a:r>
              <a:rPr lang="en-GB" dirty="0">
                <a:solidFill>
                  <a:schemeClr val="tx1"/>
                </a:solidFill>
                <a:latin typeface="inherit"/>
              </a:rPr>
              <a:t>someFunc(); </a:t>
            </a:r>
            <a:r>
              <a:rPr lang="ru-RU" dirty="0">
                <a:solidFill>
                  <a:schemeClr val="tx1"/>
                </a:solidFill>
                <a:latin typeface="inherit"/>
              </a:rPr>
              <a:t>                     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// 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Количество аргументов функции: 0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417724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24925" y="1583588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-GB" sz="4400" dirty="0">
                <a:latin typeface="Roboto"/>
                <a:ea typeface="Roboto"/>
                <a:cs typeface="Roboto"/>
                <a:sym typeface="Roboto"/>
              </a:rPr>
              <a:t>arguments</a:t>
            </a:r>
            <a:endParaRPr lang="ru-RU"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43971" y="2578125"/>
            <a:ext cx="7562239" cy="131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013" indent="1588"/>
            <a:r>
              <a:rPr lang="ru-RU" dirty="0"/>
              <a:t>Объект </a:t>
            </a:r>
            <a:r>
              <a:rPr lang="ru-RU" i="1" dirty="0"/>
              <a:t>arguments</a:t>
            </a:r>
            <a:r>
              <a:rPr lang="ru-RU" dirty="0"/>
              <a:t> удобно использовать для написания функции с переменным количеством параметров, например для написание функции, которая возвращает сумму своих аргументов.</a:t>
            </a:r>
            <a:endParaRPr b="1" dirty="0"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50A78A99-B20C-FA4E-A8A7-624FB2101F89}"/>
              </a:ext>
            </a:extLst>
          </p:cNvPr>
          <p:cNvSpPr/>
          <p:nvPr/>
        </p:nvSpPr>
        <p:spPr>
          <a:xfrm>
            <a:off x="395446" y="2780281"/>
            <a:ext cx="365700" cy="365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610900"/>
            <a:ext cx="365700" cy="3657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A13AB-4444-114D-A770-23D0AE51F28C}"/>
              </a:ext>
            </a:extLst>
          </p:cNvPr>
          <p:cNvSpPr txBox="1"/>
          <p:nvPr/>
        </p:nvSpPr>
        <p:spPr>
          <a:xfrm>
            <a:off x="1385057" y="4065176"/>
            <a:ext cx="4825093" cy="2308324"/>
          </a:xfrm>
          <a:prstGeom prst="rect">
            <a:avLst/>
          </a:prstGeom>
          <a:solidFill>
            <a:schemeClr val="lt1"/>
          </a:solidFill>
          <a:ln w="317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GB" sz="1600" b="1" dirty="0">
                <a:solidFill>
                  <a:srgbClr val="7030A0"/>
                </a:solidFill>
                <a:latin typeface="inherit"/>
              </a:rPr>
              <a:t>function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sum() { </a:t>
            </a:r>
          </a:p>
          <a:p>
            <a:pPr fontAlgn="t"/>
            <a:r>
              <a:rPr lang="en-GB" sz="1600" b="1" dirty="0">
                <a:solidFill>
                  <a:schemeClr val="tx1"/>
                </a:solidFill>
                <a:latin typeface="inherit"/>
              </a:rPr>
              <a:t>     </a:t>
            </a:r>
            <a:r>
              <a:rPr lang="en-GB" sz="1600" b="1" dirty="0" err="1">
                <a:solidFill>
                  <a:srgbClr val="7030A0"/>
                </a:solidFill>
                <a:latin typeface="inherit"/>
              </a:rPr>
              <a:t>var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s = </a:t>
            </a:r>
            <a:r>
              <a:rPr lang="en-GB" sz="1600" dirty="0">
                <a:solidFill>
                  <a:srgbClr val="FFC000"/>
                </a:solidFill>
                <a:latin typeface="inherit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; </a:t>
            </a:r>
          </a:p>
          <a:p>
            <a:pPr fontAlgn="t"/>
            <a:r>
              <a:rPr lang="en-GB" sz="1600" b="1" dirty="0">
                <a:solidFill>
                  <a:schemeClr val="tx1"/>
                </a:solidFill>
                <a:latin typeface="inherit"/>
              </a:rPr>
              <a:t>     </a:t>
            </a:r>
            <a:r>
              <a:rPr lang="en-GB" sz="1600" b="1" dirty="0">
                <a:solidFill>
                  <a:srgbClr val="7030A0"/>
                </a:solidFill>
                <a:latin typeface="inherit"/>
              </a:rPr>
              <a:t>for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(</a:t>
            </a:r>
            <a:r>
              <a:rPr lang="en-GB" sz="1600" b="1" dirty="0" err="1">
                <a:solidFill>
                  <a:srgbClr val="7030A0"/>
                </a:solidFill>
                <a:latin typeface="inherit"/>
              </a:rPr>
              <a:t>var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inherit"/>
              </a:rPr>
              <a:t>i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= </a:t>
            </a:r>
            <a:r>
              <a:rPr lang="en-GB" sz="1600" dirty="0">
                <a:solidFill>
                  <a:srgbClr val="FFC000"/>
                </a:solidFill>
                <a:latin typeface="inherit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; </a:t>
            </a:r>
            <a:r>
              <a:rPr lang="en-GB" sz="1600" dirty="0" err="1">
                <a:solidFill>
                  <a:schemeClr val="tx1"/>
                </a:solidFill>
                <a:latin typeface="inherit"/>
              </a:rPr>
              <a:t>i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&lt; arguments.length; </a:t>
            </a:r>
            <a:r>
              <a:rPr lang="en-GB" sz="1600" dirty="0" err="1">
                <a:solidFill>
                  <a:schemeClr val="tx1"/>
                </a:solidFill>
                <a:latin typeface="inherit"/>
              </a:rPr>
              <a:t>i</a:t>
            </a:r>
            <a:r>
              <a:rPr lang="en-GB" sz="1600" dirty="0">
                <a:solidFill>
                  <a:srgbClr val="FFC000"/>
                </a:solidFill>
                <a:latin typeface="inherit"/>
              </a:rPr>
              <a:t>++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) { </a:t>
            </a:r>
          </a:p>
          <a:p>
            <a:pPr fontAlgn="t"/>
            <a:r>
              <a:rPr lang="en-GB" sz="1600" dirty="0">
                <a:solidFill>
                  <a:schemeClr val="tx1"/>
                </a:solidFill>
                <a:latin typeface="inherit"/>
              </a:rPr>
              <a:t>         s += arguments[</a:t>
            </a:r>
            <a:r>
              <a:rPr lang="en-GB" sz="1600" dirty="0" err="1">
                <a:solidFill>
                  <a:schemeClr val="tx1"/>
                </a:solidFill>
                <a:latin typeface="inherit"/>
              </a:rPr>
              <a:t>i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];</a:t>
            </a:r>
          </a:p>
          <a:p>
            <a:pPr fontAlgn="t"/>
            <a:r>
              <a:rPr lang="en-GB" sz="1600" dirty="0">
                <a:solidFill>
                  <a:schemeClr val="tx1"/>
                </a:solidFill>
                <a:latin typeface="inherit"/>
              </a:rPr>
              <a:t>     } </a:t>
            </a:r>
          </a:p>
          <a:p>
            <a:pPr fontAlgn="t"/>
            <a:r>
              <a:rPr lang="en-GB" sz="1600" b="1" dirty="0">
                <a:solidFill>
                  <a:schemeClr val="tx1"/>
                </a:solidFill>
                <a:latin typeface="inherit"/>
              </a:rPr>
              <a:t>     </a:t>
            </a:r>
            <a:r>
              <a:rPr lang="en-GB" sz="1600" b="1" dirty="0">
                <a:solidFill>
                  <a:srgbClr val="7030A0"/>
                </a:solidFill>
                <a:latin typeface="inherit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 s; </a:t>
            </a:r>
          </a:p>
          <a:p>
            <a:pPr fontAlgn="t"/>
            <a:r>
              <a:rPr lang="en-GB" sz="1600" dirty="0">
                <a:solidFill>
                  <a:schemeClr val="tx1"/>
                </a:solidFill>
                <a:latin typeface="inherit"/>
              </a:rPr>
              <a:t>}   </a:t>
            </a:r>
          </a:p>
          <a:p>
            <a:pPr fontAlgn="t"/>
            <a:r>
              <a:rPr lang="en-GB" sz="1600" dirty="0">
                <a:solidFill>
                  <a:schemeClr val="tx1"/>
                </a:solidFill>
                <a:latin typeface="inherit"/>
              </a:rPr>
              <a:t>sum(</a:t>
            </a:r>
            <a:r>
              <a:rPr lang="en-GB" sz="1600" dirty="0">
                <a:solidFill>
                  <a:srgbClr val="FFC000"/>
                </a:solidFill>
                <a:latin typeface="inherit"/>
              </a:rPr>
              <a:t>1, 2, 10, 4</a:t>
            </a:r>
            <a:r>
              <a:rPr lang="en-GB" sz="1600" dirty="0">
                <a:solidFill>
                  <a:schemeClr val="tx1"/>
                </a:solidFill>
                <a:latin typeface="inherit"/>
              </a:rPr>
              <a:t>);                   </a:t>
            </a:r>
            <a:r>
              <a:rPr lang="en-GB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// 17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 </a:t>
            </a:r>
          </a:p>
          <a:p>
            <a:pPr fontAlgn="t"/>
            <a:r>
              <a:rPr lang="en-GB" sz="1600" dirty="0">
                <a:solidFill>
                  <a:schemeClr val="tx1"/>
                </a:solidFill>
                <a:latin typeface="inherit"/>
              </a:rPr>
              <a:t>sum();                                    </a:t>
            </a:r>
            <a:r>
              <a:rPr lang="en-GB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inherit"/>
              </a:rPr>
              <a:t>// 0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0793602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-GB" sz="2800" b="1" dirty="0">
                <a:latin typeface="Roboto"/>
                <a:ea typeface="Roboto"/>
                <a:cs typeface="Roboto"/>
                <a:sym typeface="Roboto"/>
              </a:rPr>
              <a:t>ES6. </a:t>
            </a: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Стрелочные функции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73751"/>
            <a:ext cx="7946571" cy="105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r>
              <a:rPr lang="ru-RU" sz="1800" dirty="0">
                <a:latin typeface="Roboto"/>
                <a:ea typeface="Roboto"/>
              </a:rPr>
              <a:t>Все стрелочные функции создаются с помощью function expression, поэтому перед использованием стрелочной функции её всегда необходимо создать заранее.</a:t>
            </a:r>
          </a:p>
          <a:p>
            <a:pPr>
              <a:spcBef>
                <a:spcPts val="360"/>
              </a:spcBef>
              <a:buClr>
                <a:srgbClr val="C00000"/>
              </a:buClr>
              <a:buSzPct val="138000"/>
            </a:pP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895794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984277" y="4750525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972357" y="4098961"/>
            <a:ext cx="2773010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7030A0"/>
                </a:solidFill>
              </a:rPr>
              <a:t>var</a:t>
            </a:r>
            <a:r>
              <a:rPr lang="en" sz="2400" dirty="0"/>
              <a:t> f = </a:t>
            </a:r>
            <a:r>
              <a:rPr lang="en" sz="2400" b="1" dirty="0">
                <a:solidFill>
                  <a:srgbClr val="7030A0"/>
                </a:solidFill>
              </a:rPr>
              <a:t>function</a:t>
            </a:r>
            <a:r>
              <a:rPr lang="en" sz="2400" dirty="0"/>
              <a:t>() { </a:t>
            </a:r>
            <a:endParaRPr lang="ru-RU" sz="2400" dirty="0"/>
          </a:p>
          <a:p>
            <a:r>
              <a:rPr lang="ru-RU" sz="2400" b="1" dirty="0"/>
              <a:t>     </a:t>
            </a:r>
            <a:r>
              <a:rPr lang="en" sz="2400" b="1" dirty="0">
                <a:solidFill>
                  <a:srgbClr val="7030A0"/>
                </a:solidFill>
              </a:rPr>
              <a:t>return</a:t>
            </a:r>
            <a:r>
              <a:rPr lang="en" sz="2400" dirty="0"/>
              <a:t> </a:t>
            </a:r>
            <a:r>
              <a:rPr lang="en" sz="2400" dirty="0">
                <a:solidFill>
                  <a:srgbClr val="FFC000"/>
                </a:solidFill>
              </a:rPr>
              <a:t>42</a:t>
            </a:r>
            <a:r>
              <a:rPr lang="en" sz="2400" dirty="0"/>
              <a:t>; </a:t>
            </a:r>
            <a:endParaRPr lang="ru-RU" sz="2400" dirty="0"/>
          </a:p>
          <a:p>
            <a:r>
              <a:rPr lang="en" sz="2400" dirty="0"/>
              <a:t>}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C35A0F-A416-1648-A257-7BA65FAFD15E}"/>
              </a:ext>
            </a:extLst>
          </p:cNvPr>
          <p:cNvSpPr txBox="1"/>
          <p:nvPr/>
        </p:nvSpPr>
        <p:spPr>
          <a:xfrm>
            <a:off x="5758811" y="4468292"/>
            <a:ext cx="277301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7030A0"/>
                </a:solidFill>
              </a:rPr>
              <a:t>var</a:t>
            </a:r>
            <a:r>
              <a:rPr lang="en-GB" sz="2400" b="1" dirty="0">
                <a:solidFill>
                  <a:srgbClr val="7030A0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f </a:t>
            </a:r>
            <a:r>
              <a:rPr lang="en-GB" sz="2400" dirty="0">
                <a:solidFill>
                  <a:srgbClr val="7030A0"/>
                </a:solidFill>
              </a:rPr>
              <a:t>= </a:t>
            </a:r>
            <a:r>
              <a:rPr lang="en-GB" sz="2400" dirty="0">
                <a:solidFill>
                  <a:schemeClr val="tx1"/>
                </a:solidFill>
              </a:rPr>
              <a:t>()</a:t>
            </a:r>
            <a:r>
              <a:rPr lang="en-GB" sz="2400" dirty="0">
                <a:solidFill>
                  <a:srgbClr val="7030A0"/>
                </a:solidFill>
              </a:rPr>
              <a:t> =&gt; </a:t>
            </a:r>
            <a:r>
              <a:rPr lang="en-GB" sz="2400" dirty="0">
                <a:solidFill>
                  <a:srgbClr val="FFC000"/>
                </a:solidFill>
              </a:rPr>
              <a:t>42</a:t>
            </a:r>
            <a:r>
              <a:rPr lang="en-GB" sz="2400" b="1" dirty="0">
                <a:solidFill>
                  <a:srgbClr val="7030A0"/>
                </a:solidFill>
              </a:rPr>
              <a:t>;</a:t>
            </a:r>
            <a:endParaRPr lang="ru-RU" sz="2400" b="1" dirty="0">
              <a:solidFill>
                <a:srgbClr val="7030A0"/>
              </a:solidFill>
              <a:sym typeface="Calibri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8BE70F6E-7D23-D14B-B873-4CF496C89227}"/>
              </a:ext>
            </a:extLst>
          </p:cNvPr>
          <p:cNvCxnSpPr/>
          <p:nvPr/>
        </p:nvCxnSpPr>
        <p:spPr>
          <a:xfrm>
            <a:off x="4092354" y="4699125"/>
            <a:ext cx="1211166" cy="0"/>
          </a:xfrm>
          <a:prstGeom prst="straightConnector1">
            <a:avLst/>
          </a:prstGeom>
          <a:ln w="1174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8119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8927</TotalTime>
  <Words>662</Words>
  <Application>Microsoft Office PowerPoint</Application>
  <PresentationFormat>On-screen Show (4:3)</PresentationFormat>
  <Paragraphs>148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</vt:lpstr>
      <vt:lpstr>Arial</vt:lpstr>
      <vt:lpstr>Calibri</vt:lpstr>
      <vt:lpstr>inherit</vt:lpstr>
      <vt:lpstr>Тема Office</vt:lpstr>
      <vt:lpstr>PowerPoint Presentation</vt:lpstr>
      <vt:lpstr>Функции</vt:lpstr>
      <vt:lpstr>Объявление и вызов функций</vt:lpstr>
      <vt:lpstr>Объявление и вызов функций</vt:lpstr>
      <vt:lpstr>Function Declaration</vt:lpstr>
      <vt:lpstr>Аргументы функции</vt:lpstr>
      <vt:lpstr>arguments</vt:lpstr>
      <vt:lpstr>arguments</vt:lpstr>
      <vt:lpstr>ES6. Стрелочные функции</vt:lpstr>
      <vt:lpstr>Callback </vt:lpstr>
      <vt:lpstr>Рекурсия</vt:lpstr>
      <vt:lpstr>Рекурсия</vt:lpstr>
      <vt:lpstr>Практика!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Oleg Kosenko</cp:lastModifiedBy>
  <cp:revision>81</cp:revision>
  <dcterms:modified xsi:type="dcterms:W3CDTF">2019-03-28T14:34:49Z</dcterms:modified>
</cp:coreProperties>
</file>